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9B95E-F380-AA42-BF50-A211861B3795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良友" initials="刘良友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9E5B1-2FF6-C049-9184-2F3D4589C98B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4DD8D-FB11-924F-B76D-3CB2EC2E1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0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2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5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5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B888-D287-924D-A2EA-750BA7225118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2D267-F187-6D4D-BD0C-9D59420F9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大规模分布式存储系统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基础篇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5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9F1D2-1622-42B8-9D20-CB52F262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三态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D9567-A884-4D90-8640-8D92BBE3A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成功、失败、超时（未知状态）</a:t>
            </a:r>
            <a:endParaRPr lang="en-US" altLang="zh-CN" dirty="0"/>
          </a:p>
          <a:p>
            <a:r>
              <a:rPr lang="zh-CN" altLang="en-US" dirty="0"/>
              <a:t>当出现超时状态时，客户端不能简单地认为服务器端处理失败，</a:t>
            </a:r>
            <a:endParaRPr lang="en-US" altLang="zh-CN" dirty="0"/>
          </a:p>
          <a:p>
            <a:r>
              <a:rPr lang="zh-CN" altLang="en-US" dirty="0"/>
              <a:t>两种处理方式：不断读取之前操作的状态</a:t>
            </a:r>
            <a:r>
              <a:rPr lang="en-US" altLang="zh-CN" dirty="0"/>
              <a:t>/</a:t>
            </a:r>
            <a:r>
              <a:rPr lang="zh-CN" altLang="en-US" dirty="0"/>
              <a:t>幂等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1847D-15BD-47A7-A14B-DC7754EF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3429000"/>
            <a:ext cx="53911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CF00A-E889-425A-8AE2-42889B2D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一致性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C456F-5742-43E2-82B4-11FD2774B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r>
              <a:rPr lang="en-US" altLang="zh-CN" dirty="0"/>
              <a:t>/</a:t>
            </a:r>
            <a:r>
              <a:rPr lang="zh-CN" altLang="en-US" dirty="0"/>
              <a:t>客户端</a:t>
            </a:r>
            <a:r>
              <a:rPr lang="en-US" altLang="zh-CN" dirty="0"/>
              <a:t>VS</a:t>
            </a:r>
            <a:r>
              <a:rPr lang="zh-CN" altLang="en-US" dirty="0"/>
              <a:t>存储系统</a:t>
            </a:r>
            <a:endParaRPr lang="en-US" altLang="zh-CN" dirty="0"/>
          </a:p>
          <a:p>
            <a:r>
              <a:rPr lang="zh-CN" altLang="en-US" dirty="0"/>
              <a:t>用户角度：强一致性</a:t>
            </a:r>
            <a:r>
              <a:rPr lang="en-US" altLang="zh-CN" dirty="0"/>
              <a:t>/</a:t>
            </a:r>
            <a:r>
              <a:rPr lang="zh-CN" altLang="en-US" dirty="0"/>
              <a:t>弱一致性</a:t>
            </a:r>
            <a:r>
              <a:rPr lang="en-US" altLang="zh-CN" dirty="0"/>
              <a:t>/</a:t>
            </a:r>
            <a:r>
              <a:rPr lang="zh-CN" altLang="en-US" dirty="0"/>
              <a:t>最终一致性</a:t>
            </a:r>
            <a:endParaRPr lang="en-US" altLang="zh-CN" dirty="0"/>
          </a:p>
          <a:p>
            <a:r>
              <a:rPr lang="zh-CN" altLang="en-US" dirty="0"/>
              <a:t>变体一：读写（</a:t>
            </a:r>
            <a:r>
              <a:rPr lang="en-US" altLang="zh-CN" dirty="0"/>
              <a:t>Read-your-writes</a:t>
            </a:r>
            <a:r>
              <a:rPr lang="zh-CN" altLang="en-US" dirty="0"/>
              <a:t>）一致性</a:t>
            </a:r>
            <a:endParaRPr lang="en-US" altLang="zh-CN" dirty="0"/>
          </a:p>
          <a:p>
            <a:r>
              <a:rPr lang="zh-CN" altLang="en-US" dirty="0"/>
              <a:t>变体二：会话（</a:t>
            </a:r>
            <a:r>
              <a:rPr lang="en-US" altLang="zh-CN" dirty="0"/>
              <a:t>Session</a:t>
            </a:r>
            <a:r>
              <a:rPr lang="zh-CN" altLang="en-US" dirty="0"/>
              <a:t>）一致性</a:t>
            </a:r>
            <a:endParaRPr lang="en-US" altLang="zh-CN" dirty="0"/>
          </a:p>
          <a:p>
            <a:r>
              <a:rPr lang="zh-CN" altLang="en-US" dirty="0"/>
              <a:t>变体三：单调读（</a:t>
            </a:r>
            <a:r>
              <a:rPr lang="en-US" altLang="zh-CN" dirty="0"/>
              <a:t>Monotonic read</a:t>
            </a:r>
            <a:r>
              <a:rPr lang="zh-CN" altLang="en-US" dirty="0"/>
              <a:t>）一致性</a:t>
            </a:r>
            <a:endParaRPr lang="en-US" altLang="zh-CN" dirty="0"/>
          </a:p>
          <a:p>
            <a:r>
              <a:rPr lang="zh-CN" altLang="en-US" dirty="0"/>
              <a:t>变体四：单调写（</a:t>
            </a:r>
            <a:r>
              <a:rPr lang="en-US" altLang="zh-CN" dirty="0"/>
              <a:t>Monotonic write</a:t>
            </a:r>
            <a:r>
              <a:rPr lang="zh-CN" altLang="en-US" dirty="0"/>
              <a:t>）一致性</a:t>
            </a:r>
            <a:endParaRPr lang="en-US" altLang="zh-CN" dirty="0"/>
          </a:p>
          <a:p>
            <a:r>
              <a:rPr lang="zh-CN" altLang="en-US" dirty="0"/>
              <a:t>存储系统角度：副本一致性</a:t>
            </a:r>
            <a:r>
              <a:rPr lang="en-US" altLang="zh-CN" dirty="0"/>
              <a:t>/</a:t>
            </a:r>
            <a:r>
              <a:rPr lang="zh-CN" altLang="en-US" dirty="0"/>
              <a:t>更新顺序一致性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227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数据分布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哈希分布，哈希环的位置信息，</a:t>
            </a:r>
            <a:r>
              <a:rPr lang="en-US" altLang="zh-CN" dirty="0"/>
              <a:t>O(1)-</a:t>
            </a:r>
            <a:r>
              <a:rPr lang="zh-CN" altLang="en-US" dirty="0"/>
              <a:t>链、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)-</a:t>
            </a:r>
            <a:r>
              <a:rPr lang="zh-CN" altLang="en-US" dirty="0"/>
              <a:t>路由表、</a:t>
            </a:r>
            <a:r>
              <a:rPr lang="en-US" altLang="zh-CN" dirty="0"/>
              <a:t>O(N)</a:t>
            </a:r>
          </a:p>
          <a:p>
            <a:r>
              <a:rPr lang="zh-CN" altLang="en-US" dirty="0"/>
              <a:t>顺序分布，在分布式表格系统中比较常见，一级索引</a:t>
            </a:r>
            <a:r>
              <a:rPr lang="en-US" altLang="zh-CN" dirty="0"/>
              <a:t>/</a:t>
            </a:r>
            <a:r>
              <a:rPr lang="zh-CN" altLang="en-US" dirty="0"/>
              <a:t>二级索引</a:t>
            </a:r>
            <a:endParaRPr lang="en-US" altLang="zh-CN" dirty="0"/>
          </a:p>
          <a:p>
            <a:r>
              <a:rPr lang="zh-CN" altLang="en-US" dirty="0"/>
              <a:t>负载均衡，工作节点，通过心跳包，将节点负载发送给主控节点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2" y="3764478"/>
            <a:ext cx="5422432" cy="2701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90" y="3958249"/>
            <a:ext cx="5276438" cy="22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复制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基于主副本（强同步</a:t>
            </a:r>
            <a:r>
              <a:rPr lang="en-US" altLang="zh-CN" dirty="0"/>
              <a:t>/</a:t>
            </a:r>
            <a:r>
              <a:rPr lang="zh-CN" altLang="en-US" dirty="0"/>
              <a:t>异步）</a:t>
            </a:r>
            <a:endParaRPr lang="en-US" altLang="zh-CN" dirty="0"/>
          </a:p>
          <a:p>
            <a:r>
              <a:rPr lang="zh-CN" altLang="en-US" dirty="0"/>
              <a:t>基于多个存储节点（</a:t>
            </a:r>
            <a:r>
              <a:rPr lang="en-US" altLang="zh-CN" dirty="0"/>
              <a:t>NWR</a:t>
            </a:r>
            <a:r>
              <a:rPr lang="zh-CN" altLang="en-US" dirty="0"/>
              <a:t>），操作顺序不一致，读取时冲突</a:t>
            </a:r>
            <a:endParaRPr lang="en-US" altLang="zh-CN" dirty="0"/>
          </a:p>
          <a:p>
            <a:r>
              <a:rPr lang="en-US" altLang="zh-CN" dirty="0"/>
              <a:t>CAP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zh-CN" altLang="en-US" dirty="0"/>
              <a:t>总需要满足，微观上，</a:t>
            </a:r>
            <a:r>
              <a:rPr lang="en-US" altLang="zh-CN" dirty="0"/>
              <a:t>C/A</a:t>
            </a:r>
            <a:r>
              <a:rPr lang="zh-CN" altLang="en-US" dirty="0"/>
              <a:t>不能同时满足</a:t>
            </a:r>
            <a:endParaRPr lang="en-US" altLang="zh-CN" dirty="0"/>
          </a:p>
          <a:p>
            <a:r>
              <a:rPr lang="zh-CN" altLang="en-US" dirty="0"/>
              <a:t>一致性和可用性之前权衡</a:t>
            </a:r>
            <a:endParaRPr lang="en-US" altLang="zh-CN" dirty="0"/>
          </a:p>
          <a:p>
            <a:r>
              <a:rPr lang="zh-CN" altLang="en-US" dirty="0"/>
              <a:t>最大保护模式，即强同步复制模式</a:t>
            </a:r>
            <a:endParaRPr lang="en-US" altLang="zh-CN" dirty="0"/>
          </a:p>
          <a:p>
            <a:r>
              <a:rPr lang="zh-CN" altLang="en-US" dirty="0"/>
              <a:t>最大性能模式，即异步复制模式</a:t>
            </a:r>
            <a:endParaRPr lang="en-US" altLang="zh-CN" dirty="0"/>
          </a:p>
          <a:p>
            <a:r>
              <a:rPr lang="zh-CN" altLang="en-US" dirty="0"/>
              <a:t>最大可用性模式，上述两种模式之间权衡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容错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故障检测</a:t>
            </a:r>
            <a:r>
              <a:rPr lang="en-US" altLang="zh-CN" dirty="0"/>
              <a:t>-</a:t>
            </a:r>
            <a:r>
              <a:rPr lang="zh-CN" altLang="en-US" dirty="0"/>
              <a:t>租约协议，提前量：</a:t>
            </a:r>
            <a:r>
              <a:rPr lang="en-US" altLang="zh-CN" dirty="0"/>
              <a:t>10s</a:t>
            </a:r>
            <a:r>
              <a:rPr lang="zh-CN" altLang="en-US" dirty="0"/>
              <a:t>有效期，</a:t>
            </a:r>
            <a:r>
              <a:rPr lang="en-US" altLang="zh-CN" dirty="0"/>
              <a:t>11s</a:t>
            </a:r>
            <a:r>
              <a:rPr lang="zh-CN" altLang="en-US" dirty="0"/>
              <a:t>才认为租约过期</a:t>
            </a:r>
            <a:endParaRPr lang="en-US" altLang="zh-CN" dirty="0"/>
          </a:p>
          <a:p>
            <a:r>
              <a:rPr lang="zh-CN" altLang="en-US" dirty="0"/>
              <a:t>故障恢复</a:t>
            </a:r>
            <a:r>
              <a:rPr lang="en-US" altLang="zh-CN" dirty="0"/>
              <a:t>-</a:t>
            </a:r>
            <a:r>
              <a:rPr lang="zh-CN" altLang="en-US" dirty="0"/>
              <a:t>单层结构</a:t>
            </a:r>
            <a:r>
              <a:rPr lang="en-US" altLang="zh-CN" dirty="0"/>
              <a:t>/</a:t>
            </a:r>
            <a:r>
              <a:rPr lang="zh-CN" altLang="en-US" dirty="0"/>
              <a:t>双层结构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72" y="3051367"/>
            <a:ext cx="5027056" cy="33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总控节点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是否会成为性能瓶颈？只维护数据分片的位置信息，一般不会。</a:t>
            </a:r>
            <a:endParaRPr lang="en-US" altLang="zh-CN" dirty="0"/>
          </a:p>
          <a:p>
            <a:r>
              <a:rPr lang="zh-CN" altLang="en-US" dirty="0"/>
              <a:t>减少总控节点负载，</a:t>
            </a:r>
            <a:r>
              <a:rPr lang="en-US" altLang="zh-CN" dirty="0"/>
              <a:t>GFS-&gt;</a:t>
            </a:r>
            <a:r>
              <a:rPr lang="zh-CN" altLang="en-US" dirty="0"/>
              <a:t>舍弃小文件支持，下放读写控制权</a:t>
            </a:r>
            <a:endParaRPr lang="en-US" altLang="zh-CN" dirty="0"/>
          </a:p>
          <a:p>
            <a:r>
              <a:rPr lang="zh-CN" altLang="en-US" dirty="0"/>
              <a:t>进一步的性能要求，超过一万台</a:t>
            </a:r>
            <a:r>
              <a:rPr lang="en-US" altLang="zh-CN" dirty="0"/>
              <a:t>/</a:t>
            </a:r>
            <a:r>
              <a:rPr lang="zh-CN" altLang="en-US" dirty="0"/>
              <a:t>支持海量小文件，两级结构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8" y="3443844"/>
            <a:ext cx="5454943" cy="26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数据库扩容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垂直拆分</a:t>
            </a:r>
            <a:r>
              <a:rPr lang="en-US" altLang="zh-CN" dirty="0"/>
              <a:t>/</a:t>
            </a:r>
            <a:r>
              <a:rPr lang="zh-CN" altLang="en-US" dirty="0"/>
              <a:t>水平拆分</a:t>
            </a:r>
            <a:endParaRPr lang="en-US" altLang="zh-CN" dirty="0"/>
          </a:p>
          <a:p>
            <a:r>
              <a:rPr lang="zh-CN" altLang="en-US" dirty="0"/>
              <a:t>写入能力不足，常见的做法为双倍扩容，一拆二，迁移一半数据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95" y="3083104"/>
            <a:ext cx="5145809" cy="31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同构和异构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561" y="2501076"/>
            <a:ext cx="4947099" cy="2228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660" y="2521165"/>
            <a:ext cx="5606009" cy="22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分布式协议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2PC</a:t>
            </a:r>
            <a:r>
              <a:rPr lang="zh-CN" altLang="en-US" dirty="0"/>
              <a:t>，两类节点：协调者</a:t>
            </a:r>
            <a:r>
              <a:rPr lang="en-US" altLang="zh-CN" dirty="0"/>
              <a:t>/</a:t>
            </a:r>
            <a:r>
              <a:rPr lang="zh-CN" altLang="en-US" dirty="0"/>
              <a:t>事务参与者，两个阶段：请求</a:t>
            </a:r>
            <a:r>
              <a:rPr lang="en-US" altLang="zh-CN" dirty="0"/>
              <a:t>/</a:t>
            </a:r>
            <a:r>
              <a:rPr lang="zh-CN" altLang="en-US" dirty="0"/>
              <a:t>提交</a:t>
            </a:r>
            <a:endParaRPr lang="en-US" altLang="zh-CN" dirty="0"/>
          </a:p>
          <a:p>
            <a:r>
              <a:rPr lang="zh-CN" altLang="en-US" dirty="0"/>
              <a:t>阻塞协议：锁住其他更新，不能容错</a:t>
            </a:r>
            <a:endParaRPr lang="en-US" altLang="zh-CN" dirty="0"/>
          </a:p>
          <a:p>
            <a:r>
              <a:rPr lang="en-US" altLang="zh-CN" dirty="0" err="1"/>
              <a:t>Paxos</a:t>
            </a:r>
            <a:r>
              <a:rPr lang="zh-CN" altLang="en-US" dirty="0"/>
              <a:t>，</a:t>
            </a:r>
            <a:r>
              <a:rPr lang="en-US" altLang="zh-CN" dirty="0"/>
              <a:t>proposer/acceptor</a:t>
            </a:r>
          </a:p>
          <a:p>
            <a:r>
              <a:rPr lang="en-US" altLang="zh-CN" dirty="0"/>
              <a:t>accept-&gt;acknowledge</a:t>
            </a:r>
          </a:p>
          <a:p>
            <a:r>
              <a:rPr lang="en-US" altLang="zh-CN" dirty="0"/>
              <a:t>prepare-&gt;accept-&gt;acknowledge</a:t>
            </a:r>
          </a:p>
          <a:p>
            <a:r>
              <a:rPr lang="zh-CN" altLang="en-US" dirty="0"/>
              <a:t>正确性</a:t>
            </a:r>
            <a:r>
              <a:rPr lang="en-US" altLang="zh-CN" dirty="0"/>
              <a:t>/</a:t>
            </a:r>
            <a:r>
              <a:rPr lang="zh-CN" altLang="en-US" dirty="0"/>
              <a:t>可终止性：有且只有一个提议值会生效</a:t>
            </a:r>
            <a:endParaRPr lang="en-US" altLang="zh-CN" dirty="0"/>
          </a:p>
          <a:p>
            <a:r>
              <a:rPr lang="en-US" altLang="zh-CN" dirty="0" err="1"/>
              <a:t>Paxos</a:t>
            </a:r>
            <a:r>
              <a:rPr lang="zh-CN" altLang="en-US" dirty="0"/>
              <a:t>保证一个数据分片的多个副本之前的数据一致性</a:t>
            </a:r>
            <a:endParaRPr lang="en-US" altLang="zh-CN" dirty="0"/>
          </a:p>
          <a:p>
            <a:r>
              <a:rPr lang="en-US" altLang="zh-CN" dirty="0"/>
              <a:t>2PC</a:t>
            </a:r>
            <a:r>
              <a:rPr lang="zh-CN" altLang="en-US" dirty="0"/>
              <a:t>用于保证属于多个数据分片上的操作的原子性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r>
              <a:rPr lang="en-US" altLang="zh-CN" dirty="0"/>
              <a:t>-</a:t>
            </a:r>
            <a:r>
              <a:rPr lang="zh-CN" altLang="en-US" dirty="0"/>
              <a:t>跨机房部署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16" y="1631313"/>
            <a:ext cx="3971323" cy="2666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381" y="1027906"/>
            <a:ext cx="4349173" cy="3219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0" y="4247523"/>
            <a:ext cx="4813300" cy="25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98816" y="328946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可扩展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72028" y="24574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低成本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757991" y="372903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高性能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444038" y="301466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易用性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dirty="0"/>
              <a:t>THANK</a:t>
            </a:r>
            <a:r>
              <a:rPr lang="zh-CN" altLang="en-US" sz="8000" dirty="0"/>
              <a:t> </a:t>
            </a:r>
            <a:r>
              <a:rPr lang="en-US" altLang="zh-CN" sz="8000" dirty="0"/>
              <a:t>YOU!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644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969BE4-7D46-4BDB-94E2-8B00605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710" y="0"/>
            <a:ext cx="4338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4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技术挑战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900238" y="304323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数据分布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71988" y="201453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一致性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429500" y="201453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容错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286876" y="381474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负载均衡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100884" y="5343519"/>
            <a:ext cx="1243016" cy="1143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事务与并发控制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843463" y="57150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易用性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57475" y="5072063"/>
            <a:ext cx="1185863" cy="1114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压缩</a:t>
            </a:r>
            <a:r>
              <a:rPr lang="en-US" altLang="zh-CN" dirty="0"/>
              <a:t>/</a:t>
            </a:r>
            <a:r>
              <a:rPr lang="zh-CN" altLang="en-US" dirty="0"/>
              <a:t>解压缩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86196" y="3743308"/>
            <a:ext cx="16573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数据库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65042" y="3679028"/>
            <a:ext cx="165735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分布式系统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单机存储系统</a:t>
            </a:r>
            <a:r>
              <a:rPr lang="en-US" altLang="zh-CN" dirty="0"/>
              <a:t>-</a:t>
            </a:r>
            <a:r>
              <a:rPr lang="zh-CN" altLang="en-US" dirty="0"/>
              <a:t>存储引擎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哈希存储引擎，如</a:t>
            </a:r>
            <a:r>
              <a:rPr lang="en-US" altLang="zh-CN" dirty="0" err="1"/>
              <a:t>Redis</a:t>
            </a:r>
            <a:r>
              <a:rPr lang="zh-CN" altLang="en-US" dirty="0"/>
              <a:t>、</a:t>
            </a:r>
            <a:r>
              <a:rPr lang="en-US" altLang="zh-CN" dirty="0" err="1"/>
              <a:t>Memcache</a:t>
            </a:r>
            <a:r>
              <a:rPr lang="zh-CN" altLang="en-US" dirty="0"/>
              <a:t>、</a:t>
            </a:r>
            <a:r>
              <a:rPr lang="en-US" altLang="zh-CN" dirty="0" err="1"/>
              <a:t>Bitcask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树存储引擎，如</a:t>
            </a:r>
            <a:r>
              <a:rPr lang="en-US" altLang="zh-CN" dirty="0" err="1"/>
              <a:t>InnoDB</a:t>
            </a:r>
            <a:r>
              <a:rPr lang="zh-CN" altLang="en-US" dirty="0"/>
              <a:t>、</a:t>
            </a:r>
            <a:r>
              <a:rPr lang="en-US" altLang="zh-CN" dirty="0" err="1"/>
              <a:t>MyISAM</a:t>
            </a:r>
            <a:r>
              <a:rPr lang="zh-CN" altLang="en-US" dirty="0"/>
              <a:t>、</a:t>
            </a:r>
            <a:r>
              <a:rPr lang="en-US" altLang="zh-CN" dirty="0"/>
              <a:t>MongoDB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</a:p>
          <a:p>
            <a:r>
              <a:rPr lang="en-US" altLang="zh-CN" dirty="0"/>
              <a:t>LSM</a:t>
            </a:r>
            <a:r>
              <a:rPr lang="zh-CN" altLang="en-US" dirty="0"/>
              <a:t>树存储引擎，源于</a:t>
            </a:r>
            <a:r>
              <a:rPr lang="en-US" altLang="zh-CN" dirty="0" err="1"/>
              <a:t>BigTable</a:t>
            </a:r>
            <a:r>
              <a:rPr lang="zh-CN" altLang="en-US" dirty="0"/>
              <a:t>论文，某种程度上可以认为是哈希存储引擎的升华版，如</a:t>
            </a:r>
            <a:r>
              <a:rPr lang="en-US" altLang="zh-CN" dirty="0" err="1"/>
              <a:t>LevelDB</a:t>
            </a:r>
            <a:r>
              <a:rPr lang="zh-CN" altLang="en-US" dirty="0"/>
              <a:t>、</a:t>
            </a:r>
            <a:r>
              <a:rPr lang="en-US" altLang="zh-CN" dirty="0"/>
              <a:t>MongoDB</a:t>
            </a:r>
            <a:r>
              <a:rPr lang="zh-CN" altLang="en-US" dirty="0"/>
              <a:t> </a:t>
            </a:r>
            <a:r>
              <a:rPr lang="en-US" altLang="zh-CN" dirty="0" err="1"/>
              <a:t>wiredTiger</a:t>
            </a:r>
            <a:r>
              <a:rPr lang="zh-CN" altLang="en-US" dirty="0"/>
              <a:t>、</a:t>
            </a:r>
            <a:r>
              <a:rPr lang="en-US" altLang="zh-CN" dirty="0" err="1"/>
              <a:t>Hbase</a:t>
            </a:r>
            <a:r>
              <a:rPr lang="zh-CN" altLang="en-US" dirty="0"/>
              <a:t>、</a:t>
            </a:r>
            <a:r>
              <a:rPr lang="en-US" altLang="zh-CN" dirty="0" err="1"/>
              <a:t>RocketDB</a:t>
            </a:r>
            <a:r>
              <a:rPr lang="zh-CN" altLang="en-US" dirty="0"/>
              <a:t>、</a:t>
            </a:r>
            <a:r>
              <a:rPr lang="en-US" altLang="zh-CN" dirty="0"/>
              <a:t>Cassandra</a:t>
            </a:r>
            <a:r>
              <a:rPr lang="zh-CN" altLang="en-US" dirty="0"/>
              <a:t>、</a:t>
            </a:r>
            <a:r>
              <a:rPr lang="en-US" altLang="zh-CN" dirty="0"/>
              <a:t>SQLite</a:t>
            </a:r>
            <a:r>
              <a:rPr lang="zh-CN" altLang="en-US" dirty="0"/>
              <a:t>、</a:t>
            </a:r>
            <a:r>
              <a:rPr lang="en-US" altLang="zh-CN" dirty="0"/>
              <a:t>Kafka</a:t>
            </a:r>
            <a:r>
              <a:rPr lang="zh-CN" altLang="en-US" dirty="0"/>
              <a:t>、</a:t>
            </a:r>
            <a:r>
              <a:rPr lang="en-US" altLang="zh-CN" dirty="0" err="1"/>
              <a:t>TiDB</a:t>
            </a:r>
            <a:r>
              <a:rPr lang="zh-CN" altLang="en-US" dirty="0"/>
              <a:t>、</a:t>
            </a:r>
            <a:r>
              <a:rPr lang="en-US" altLang="zh-CN" dirty="0"/>
              <a:t>Kudu</a:t>
            </a:r>
            <a:r>
              <a:rPr lang="zh-CN" altLang="en-US" dirty="0"/>
              <a:t>、</a:t>
            </a:r>
            <a:r>
              <a:rPr lang="en-US" altLang="zh-CN" dirty="0"/>
              <a:t>Lucene</a:t>
            </a:r>
            <a:r>
              <a:rPr lang="zh-CN" altLang="en-US" dirty="0"/>
              <a:t>、</a:t>
            </a:r>
            <a:r>
              <a:rPr lang="en-US" altLang="zh-CN" dirty="0" err="1"/>
              <a:t>OceanBase</a:t>
            </a:r>
            <a:r>
              <a:rPr lang="mr-IN" altLang="zh-CN" dirty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LSM</a:t>
            </a:r>
            <a:r>
              <a:rPr lang="zh-CN" altLang="en-US" dirty="0"/>
              <a:t>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优势：有效地规避了磁盘随机写入问题</a:t>
            </a:r>
            <a:endParaRPr lang="en-US" altLang="zh-CN" dirty="0"/>
          </a:p>
          <a:p>
            <a:r>
              <a:rPr lang="zh-CN" altLang="en-US" dirty="0"/>
              <a:t>论文：</a:t>
            </a:r>
            <a:r>
              <a:rPr lang="en-US" altLang="zh-CN" dirty="0"/>
              <a:t> </a:t>
            </a:r>
            <a:r>
              <a:rPr lang="en-US" dirty="0"/>
              <a:t>http://</a:t>
            </a:r>
            <a:r>
              <a:rPr lang="en-US" dirty="0" err="1"/>
              <a:t>research.google.com</a:t>
            </a:r>
            <a:r>
              <a:rPr lang="en-US" dirty="0"/>
              <a:t>/archive/</a:t>
            </a:r>
            <a:r>
              <a:rPr lang="en-US" dirty="0" err="1"/>
              <a:t>bigtable.html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3D638-D2A9-4400-943E-47FD5308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1801"/>
            <a:ext cx="3810196" cy="33910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E5B111-9095-4B26-B632-0B14D2B8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875" y="2974794"/>
            <a:ext cx="6324925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单机存储系统</a:t>
            </a:r>
            <a:r>
              <a:rPr lang="en-US" altLang="zh-CN" dirty="0"/>
              <a:t>-</a:t>
            </a:r>
            <a:r>
              <a:rPr lang="zh-CN" altLang="en-US" dirty="0"/>
              <a:t>事务与并发控制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ACID</a:t>
            </a:r>
            <a:r>
              <a:rPr lang="zh-CN" altLang="en-US" dirty="0"/>
              <a:t>，出于性能考虑，牺牲隔离性</a:t>
            </a:r>
            <a:r>
              <a:rPr lang="en-US" altLang="zh-CN" dirty="0"/>
              <a:t>-&gt;</a:t>
            </a:r>
            <a:r>
              <a:rPr lang="zh-CN" altLang="en-US" dirty="0"/>
              <a:t>换取并发度</a:t>
            </a:r>
            <a:r>
              <a:rPr lang="en-US" altLang="zh-CN" dirty="0"/>
              <a:t>-&gt;</a:t>
            </a:r>
            <a:r>
              <a:rPr lang="zh-CN" altLang="en-US" dirty="0"/>
              <a:t>提升性能，隔离级别有</a:t>
            </a:r>
            <a:r>
              <a:rPr lang="en-US" altLang="zh-CN" dirty="0"/>
              <a:t>RU</a:t>
            </a:r>
            <a:r>
              <a:rPr lang="zh-CN" altLang="en-US" dirty="0"/>
              <a:t>、</a:t>
            </a:r>
            <a:r>
              <a:rPr lang="en-US" altLang="zh-CN" dirty="0"/>
              <a:t>RC</a:t>
            </a:r>
            <a:r>
              <a:rPr lang="zh-CN" altLang="en-US" dirty="0"/>
              <a:t>、</a:t>
            </a:r>
            <a:r>
              <a:rPr lang="en-US" altLang="zh-CN" dirty="0"/>
              <a:t>RR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zh-CN" altLang="en-US" dirty="0"/>
              <a:t>，解决的问题有</a:t>
            </a:r>
            <a:r>
              <a:rPr lang="en-US" altLang="zh-CN" dirty="0"/>
              <a:t>LU</a:t>
            </a:r>
            <a:r>
              <a:rPr lang="zh-CN" altLang="en-US" dirty="0"/>
              <a:t>、</a:t>
            </a:r>
            <a:r>
              <a:rPr lang="en-US" altLang="zh-CN" dirty="0"/>
              <a:t>DR</a:t>
            </a:r>
            <a:r>
              <a:rPr lang="zh-CN" altLang="en-US" dirty="0"/>
              <a:t>、</a:t>
            </a:r>
            <a:r>
              <a:rPr lang="en-US" altLang="zh-CN" dirty="0"/>
              <a:t>NRR</a:t>
            </a:r>
            <a:r>
              <a:rPr lang="zh-CN" altLang="en-US" dirty="0"/>
              <a:t>、</a:t>
            </a:r>
            <a:r>
              <a:rPr lang="en-US" altLang="zh-CN" dirty="0"/>
              <a:t>SLU</a:t>
            </a:r>
            <a:r>
              <a:rPr lang="zh-CN" altLang="en-US" dirty="0"/>
              <a:t>、</a:t>
            </a:r>
            <a:r>
              <a:rPr lang="en-US" altLang="zh-CN" dirty="0"/>
              <a:t>PR</a:t>
            </a:r>
          </a:p>
          <a:p>
            <a:r>
              <a:rPr lang="zh-CN" altLang="en-US" dirty="0"/>
              <a:t>并发控制的思路有数据库锁、写时复制、多版本并发控制，其中，</a:t>
            </a:r>
            <a:r>
              <a:rPr lang="en-US" altLang="zh-CN" dirty="0"/>
              <a:t>COW</a:t>
            </a:r>
            <a:r>
              <a:rPr lang="zh-CN" altLang="en-US" dirty="0"/>
              <a:t>写操作成本高，多个写操作之间是互斥，同一时刻只允许一个写操作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单机存储系统</a:t>
            </a:r>
            <a:r>
              <a:rPr lang="en-US" altLang="zh-CN" dirty="0"/>
              <a:t>-</a:t>
            </a:r>
            <a:r>
              <a:rPr lang="zh-CN" altLang="en-US" dirty="0"/>
              <a:t>故障恢复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数据库系统以及其他的分布式系统一般采用操作日志</a:t>
            </a:r>
            <a:r>
              <a:rPr lang="en-US" altLang="zh-CN" dirty="0"/>
              <a:t>/</a:t>
            </a:r>
            <a:r>
              <a:rPr lang="zh-CN" altLang="en-US" dirty="0"/>
              <a:t>提交日志（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）技术来实现故障恢复</a:t>
            </a:r>
            <a:endParaRPr lang="en-US" altLang="zh-CN" dirty="0"/>
          </a:p>
          <a:p>
            <a:r>
              <a:rPr lang="en-US" altLang="zh-CN" dirty="0"/>
              <a:t>UNDO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、</a:t>
            </a:r>
            <a:r>
              <a:rPr lang="en-US" altLang="zh-CN" dirty="0"/>
              <a:t>REDO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、</a:t>
            </a:r>
            <a:r>
              <a:rPr lang="en-US" altLang="zh-CN" dirty="0"/>
              <a:t>UNDO/REDO</a:t>
            </a:r>
            <a:r>
              <a:rPr lang="zh-CN" altLang="en-US" dirty="0"/>
              <a:t>，记录事务修改前的状态</a:t>
            </a:r>
            <a:r>
              <a:rPr lang="en-US" altLang="zh-CN" dirty="0"/>
              <a:t>-&gt;UNDO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，记录事务修改后的状态</a:t>
            </a:r>
            <a:r>
              <a:rPr lang="en-US" altLang="zh-CN" dirty="0"/>
              <a:t>-&gt;REDO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，</a:t>
            </a:r>
            <a:r>
              <a:rPr lang="en-US" altLang="zh-CN" dirty="0"/>
              <a:t>REDO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需要遵循</a:t>
            </a:r>
            <a:r>
              <a:rPr lang="en-US" altLang="zh-CN" dirty="0"/>
              <a:t>WAL</a:t>
            </a:r>
            <a:r>
              <a:rPr lang="zh-CN" altLang="en-US" dirty="0"/>
              <a:t>机制，即</a:t>
            </a:r>
            <a:r>
              <a:rPr lang="en-US" altLang="zh-CN" dirty="0"/>
              <a:t>REDO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先落盘</a:t>
            </a:r>
            <a:endParaRPr lang="en-US" altLang="zh-CN" dirty="0"/>
          </a:p>
          <a:p>
            <a:r>
              <a:rPr lang="zh-CN" altLang="en-US" dirty="0"/>
              <a:t>成组提交，与定期刷入磁盘不同的是，成组提交技术保证</a:t>
            </a:r>
            <a:r>
              <a:rPr lang="en-US" altLang="zh-CN" dirty="0"/>
              <a:t>REDO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日志成功刷入磁盘后才返回写操作成功，牺牲写事务的延时，但大大提高了系统的吞吐量</a:t>
            </a:r>
            <a:endParaRPr lang="en-US" altLang="zh-CN" dirty="0"/>
          </a:p>
          <a:p>
            <a:r>
              <a:rPr lang="zh-CN" altLang="en-US" dirty="0"/>
              <a:t>检查点，将内存中的数据定期</a:t>
            </a:r>
            <a:r>
              <a:rPr lang="en-US" altLang="zh-CN" dirty="0"/>
              <a:t>Dump</a:t>
            </a:r>
            <a:r>
              <a:rPr lang="zh-CN" altLang="en-US" dirty="0"/>
              <a:t>到磁盘</a:t>
            </a:r>
            <a:r>
              <a:rPr lang="en-US" altLang="zh-CN" dirty="0"/>
              <a:t>-&gt;checkpoint</a:t>
            </a:r>
            <a:r>
              <a:rPr lang="zh-CN" altLang="en-US" dirty="0"/>
              <a:t>技术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单机存储系统</a:t>
            </a:r>
            <a:r>
              <a:rPr lang="en-US" altLang="zh-CN" dirty="0"/>
              <a:t>-</a:t>
            </a:r>
            <a:r>
              <a:rPr lang="zh-CN" altLang="en-US" dirty="0"/>
              <a:t>数据压缩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有损压缩</a:t>
            </a:r>
            <a:r>
              <a:rPr lang="en-US" altLang="zh-CN" dirty="0"/>
              <a:t>/</a:t>
            </a:r>
            <a:r>
              <a:rPr lang="zh-CN" altLang="en-US" dirty="0"/>
              <a:t>无损压缩</a:t>
            </a:r>
            <a:endParaRPr lang="en-US" altLang="zh-CN" dirty="0"/>
          </a:p>
          <a:p>
            <a:r>
              <a:rPr lang="zh-CN" altLang="en-US" dirty="0"/>
              <a:t>最优前缀编码</a:t>
            </a:r>
            <a:r>
              <a:rPr lang="en-US" altLang="zh-CN" dirty="0"/>
              <a:t>-&gt;Huffman</a:t>
            </a:r>
            <a:r>
              <a:rPr lang="zh-CN" altLang="en-US" dirty="0"/>
              <a:t>编码</a:t>
            </a:r>
            <a:endParaRPr lang="en-US" altLang="zh-CN" dirty="0"/>
          </a:p>
          <a:p>
            <a:r>
              <a:rPr lang="en-US" altLang="zh-CN" dirty="0"/>
              <a:t>LZ</a:t>
            </a:r>
            <a:r>
              <a:rPr lang="zh-CN" altLang="en-US" dirty="0"/>
              <a:t>系列压缩算法，基于字典的压缩算法，</a:t>
            </a:r>
            <a:r>
              <a:rPr lang="en-US" dirty="0"/>
              <a:t>A Universal Algorithm for Sequential Data Compression</a:t>
            </a:r>
          </a:p>
          <a:p>
            <a:r>
              <a:rPr lang="zh-CN" altLang="en-US" dirty="0"/>
              <a:t>来自</a:t>
            </a:r>
            <a:r>
              <a:rPr lang="en-US" altLang="zh-CN" dirty="0"/>
              <a:t>《</a:t>
            </a:r>
            <a:r>
              <a:rPr lang="en-US" altLang="zh-CN" dirty="0" err="1"/>
              <a:t>Hbase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Definitive</a:t>
            </a:r>
            <a:r>
              <a:rPr lang="zh-CN" altLang="en-US" dirty="0"/>
              <a:t> </a:t>
            </a:r>
            <a:r>
              <a:rPr lang="en-US" altLang="zh-CN" dirty="0"/>
              <a:t>Guide》</a:t>
            </a:r>
            <a:r>
              <a:rPr lang="zh-CN" altLang="en-US" dirty="0"/>
              <a:t>中的一个对比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75" y="4289276"/>
            <a:ext cx="3910610" cy="21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单机存储系统</a:t>
            </a:r>
            <a:r>
              <a:rPr lang="en-US" altLang="zh-CN" dirty="0"/>
              <a:t>-</a:t>
            </a:r>
            <a:r>
              <a:rPr lang="zh-CN" altLang="en-US" dirty="0"/>
              <a:t>列式存储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OLTP-&gt;</a:t>
            </a:r>
            <a:r>
              <a:rPr lang="zh-CN" altLang="en-US" dirty="0"/>
              <a:t>处理查询时需要用到大部分的数据列</a:t>
            </a:r>
            <a:r>
              <a:rPr lang="en-US" altLang="zh-CN" dirty="0"/>
              <a:t>-&gt;</a:t>
            </a:r>
            <a:r>
              <a:rPr lang="zh-CN" altLang="en-US" dirty="0"/>
              <a:t>传统的行式数据库</a:t>
            </a:r>
            <a:endParaRPr lang="en-US" altLang="zh-CN" dirty="0"/>
          </a:p>
          <a:p>
            <a:r>
              <a:rPr lang="en-US" altLang="zh-CN" dirty="0"/>
              <a:t>OLAP-&gt;</a:t>
            </a:r>
            <a:r>
              <a:rPr lang="zh-CN" altLang="en-US" dirty="0"/>
              <a:t>查询可能需要访问几百万甚至几十亿个数据行，且该查询往往只关心少数几个数据列</a:t>
            </a:r>
            <a:r>
              <a:rPr lang="en-US" altLang="zh-CN" dirty="0"/>
              <a:t>-&gt;</a:t>
            </a:r>
            <a:r>
              <a:rPr lang="zh-CN" altLang="en-US" dirty="0"/>
              <a:t>列式数据库</a:t>
            </a:r>
            <a:endParaRPr lang="en-US" altLang="zh-CN" dirty="0"/>
          </a:p>
          <a:p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，即将多个经常一起访问的数据列的各个值存放在一起</a:t>
            </a:r>
            <a:r>
              <a:rPr lang="en-US" altLang="zh-CN" dirty="0"/>
              <a:t>-&gt;</a:t>
            </a:r>
            <a:r>
              <a:rPr lang="zh-CN" altLang="en-US" dirty="0"/>
              <a:t>行列混合存储模式</a:t>
            </a:r>
            <a:r>
              <a:rPr lang="en-US" altLang="zh-CN" dirty="0"/>
              <a:t>-&gt;</a:t>
            </a:r>
            <a:r>
              <a:rPr lang="zh-CN" altLang="en-US" dirty="0"/>
              <a:t>能够同时满足</a:t>
            </a:r>
            <a:r>
              <a:rPr lang="en-US" altLang="zh-CN" dirty="0"/>
              <a:t>OLTP</a:t>
            </a:r>
            <a:r>
              <a:rPr lang="zh-CN" altLang="en-US" dirty="0"/>
              <a:t>和</a:t>
            </a:r>
            <a:r>
              <a:rPr lang="en-US" altLang="zh-CN" dirty="0"/>
              <a:t>OLAP</a:t>
            </a:r>
            <a:r>
              <a:rPr lang="zh-CN" altLang="en-US" dirty="0"/>
              <a:t>的查询需求</a:t>
            </a:r>
            <a:endParaRPr lang="en-US" altLang="zh-CN" dirty="0"/>
          </a:p>
          <a:p>
            <a:r>
              <a:rPr lang="zh-CN" altLang="en-US" dirty="0"/>
              <a:t>由于同一个数据列的数据重复度很高，因此，列式数据库压缩时有很大的优势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48" y="4928858"/>
            <a:ext cx="4781303" cy="16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968</Words>
  <Application>Microsoft Office PowerPoint</Application>
  <PresentationFormat>宽屏</PresentationFormat>
  <Paragraphs>88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大规模分布式存储系统</vt:lpstr>
      <vt:lpstr>特性</vt:lpstr>
      <vt:lpstr>技术挑战</vt:lpstr>
      <vt:lpstr>单机存储系统-存储引擎</vt:lpstr>
      <vt:lpstr>LSM树</vt:lpstr>
      <vt:lpstr>单机存储系统-事务与并发控制</vt:lpstr>
      <vt:lpstr>单机存储系统-故障恢复</vt:lpstr>
      <vt:lpstr>单机存储系统-数据压缩</vt:lpstr>
      <vt:lpstr>单机存储系统-列式存储</vt:lpstr>
      <vt:lpstr>分布式系统-三态</vt:lpstr>
      <vt:lpstr>分布式系统-一致性</vt:lpstr>
      <vt:lpstr>分布式系统-数据分布</vt:lpstr>
      <vt:lpstr>分布式系统-复制</vt:lpstr>
      <vt:lpstr>分布式系统-容错</vt:lpstr>
      <vt:lpstr>分布式系统-总控节点</vt:lpstr>
      <vt:lpstr>分布式系统-数据库扩容</vt:lpstr>
      <vt:lpstr>分布式系统-同构和异构</vt:lpstr>
      <vt:lpstr>分布式系统-分布式协议</vt:lpstr>
      <vt:lpstr>分布式系统-跨机房部署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大规模分布式存储系统</dc:title>
  <dc:creator>Microsoft Office User</dc:creator>
  <cp:lastModifiedBy>刘良友</cp:lastModifiedBy>
  <cp:revision>357</cp:revision>
  <dcterms:created xsi:type="dcterms:W3CDTF">2019-12-28T12:49:01Z</dcterms:created>
  <dcterms:modified xsi:type="dcterms:W3CDTF">2020-01-04T10:18:25Z</dcterms:modified>
</cp:coreProperties>
</file>